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3" r:id="rId4"/>
  </p:sldMasterIdLst>
  <p:notesMasterIdLst>
    <p:notesMasterId r:id="rId15"/>
  </p:notesMasterIdLst>
  <p:sldIdLst>
    <p:sldId id="330" r:id="rId5"/>
    <p:sldId id="332" r:id="rId6"/>
    <p:sldId id="334" r:id="rId7"/>
    <p:sldId id="336" r:id="rId8"/>
    <p:sldId id="335" r:id="rId9"/>
    <p:sldId id="342" r:id="rId10"/>
    <p:sldId id="341" r:id="rId11"/>
    <p:sldId id="339" r:id="rId12"/>
    <p:sldId id="338" r:id="rId13"/>
    <p:sldId id="34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8559"/>
    <a:srgbClr val="468C8A"/>
    <a:srgbClr val="0A40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DE0AEB-D5FE-42D9-81D6-52D959C08148}" v="1671" dt="2024-12-05T12:27:12.033"/>
    <p1510:client id="{45829EC9-2F5E-3044-3B12-CC64FFACD57C}" v="560" dt="2024-12-05T00:49:29.720"/>
    <p1510:client id="{587EAE10-6634-7A10-F952-D1A52DFA5937}" v="7" dt="2024-12-04T19:03:22.198"/>
    <p1510:client id="{9939F284-3EEA-384B-BC09-53422A78888D}" v="304" dt="2024-12-05T14:15:02.085"/>
    <p1510:client id="{CC71A395-FD0C-558D-829F-8D610C8810A9}" v="1594" dt="2024-12-05T12:18:01.3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651"/>
  </p:normalViewPr>
  <p:slideViewPr>
    <p:cSldViewPr snapToGrid="0">
      <p:cViewPr varScale="1">
        <p:scale>
          <a:sx n="115" d="100"/>
          <a:sy n="115" d="100"/>
        </p:scale>
        <p:origin x="576" y="192"/>
      </p:cViewPr>
      <p:guideLst>
        <p:guide pos="6504"/>
        <p:guide orient="horz" pos="3696"/>
        <p:guide orient="horz" pos="19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12/5/24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903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59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ctangle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6.53</a:t>
            </a:r>
          </a:p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anchor="b">
            <a:normAutofit/>
          </a:bodyPr>
          <a:lstStyle>
            <a:lvl1pPr algn="l">
              <a:defRPr sz="3800" b="1" baseline="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</a:t>
            </a:r>
          </a:p>
        </p:txBody>
      </p:sp>
      <p:grpSp>
        <p:nvGrpSpPr>
          <p:cNvPr id="10" name="Picture Placeholder 16" descr="abstract colorful illustration of building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/>
              <a:t>1</a:t>
            </a:r>
            <a:endParaRPr lang="en-ZA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/>
              <a:t>2</a:t>
            </a:r>
            <a:endParaRPr lang="en-ZA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/>
              <a:t>3</a:t>
            </a:r>
            <a:endParaRPr lang="en-ZA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QUADRANT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Growth Strategy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TEXT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TEXT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text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text</a:t>
            </a:r>
          </a:p>
        </p:txBody>
      </p:sp>
      <p:grpSp>
        <p:nvGrpSpPr>
          <p:cNvPr id="956" name="Picture Placeholder 1925" descr="abstract colorful illustration of building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9" name="Footer Placeholder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Pitch deck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3544" y="2670048"/>
            <a:ext cx="4901184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532888"/>
            <a:ext cx="51663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Item Title</a:t>
            </a:r>
            <a:endParaRPr lang="en-ZA"/>
          </a:p>
        </p:txBody>
      </p:sp>
      <p:sp>
        <p:nvSpPr>
          <p:cNvPr id="67" name="Text Placeholder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Month, Year</a:t>
            </a:r>
            <a:endParaRPr lang="en-ZA"/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24" y="1825625"/>
            <a:ext cx="1036015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Picture Placeholder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Picture Placeholder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Picture Placeholder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/>
          <a:lstStyle/>
          <a:p>
            <a:r>
              <a:rPr lang="en-US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971" name="Picture Placeholder 986" descr="abstract colorful illustration of building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ummar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icture Placeholder 20" descr="abstract colorful illustration of building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hank Yo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text</a:t>
            </a:r>
          </a:p>
        </p:txBody>
      </p:sp>
      <p:grpSp>
        <p:nvGrpSpPr>
          <p:cNvPr id="10" name="Picture Placeholder 44" descr="abstract colorful illustration of buildings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Picture Placeholder 57" descr="abstract colorful illustration of building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icture Placeholder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7/1/20XX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Pitch deck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duct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Picture Placeholder 1029" descr="abstract colorful illustration of building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TEXT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TEXT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text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Pitch deck title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icon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icon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TITLE</a:t>
            </a:r>
          </a:p>
        </p:txBody>
      </p:sp>
      <p:grpSp>
        <p:nvGrpSpPr>
          <p:cNvPr id="7" name="Picture Placeholder 795" descr="abstract colorful illustration of building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icon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icon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BULLET 2</a:t>
            </a:r>
            <a:endParaRPr lang="en-ZA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BULLET 3</a:t>
            </a:r>
            <a:endParaRPr lang="en-ZA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BULLET 4</a:t>
            </a:r>
            <a:endParaRPr lang="en-ZA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/>
              <a:t>1</a:t>
            </a:r>
            <a:endParaRPr lang="en-ZA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/>
              <a:t>2</a:t>
            </a:r>
            <a:endParaRPr lang="en-ZA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/>
              <a:t>3</a:t>
            </a:r>
            <a:endParaRPr lang="en-ZA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04" r:id="rId2"/>
    <p:sldLayoutId id="2147483705" r:id="rId3"/>
    <p:sldLayoutId id="2147483672" r:id="rId4"/>
    <p:sldLayoutId id="2147483691" r:id="rId5"/>
    <p:sldLayoutId id="2147483674" r:id="rId6"/>
    <p:sldLayoutId id="2147483696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98" r:id="rId14"/>
    <p:sldLayoutId id="2147483681" r:id="rId15"/>
    <p:sldLayoutId id="2147483695" r:id="rId16"/>
    <p:sldLayoutId id="2147483671" r:id="rId17"/>
    <p:sldLayoutId id="2147483669" r:id="rId18"/>
    <p:sldLayoutId id="2147483689" r:id="rId19"/>
    <p:sldLayoutId id="2147483685" r:id="rId20"/>
    <p:sldLayoutId id="2147483708" r:id="rId21"/>
    <p:sldLayoutId id="2147483697" r:id="rId22"/>
    <p:sldLayoutId id="2147483699" r:id="rId2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.svg"/><Relationship Id="rId7" Type="http://schemas.openxmlformats.org/officeDocument/2006/relationships/image" Target="../media/image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.svg"/><Relationship Id="rId7" Type="http://schemas.openxmlformats.org/officeDocument/2006/relationships/image" Target="../media/image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9.png"/><Relationship Id="rId18" Type="http://schemas.openxmlformats.org/officeDocument/2006/relationships/image" Target="../media/image18.png"/><Relationship Id="rId3" Type="http://schemas.openxmlformats.org/officeDocument/2006/relationships/image" Target="../media/image21.png"/><Relationship Id="rId7" Type="http://schemas.openxmlformats.org/officeDocument/2006/relationships/image" Target="../media/image14.png"/><Relationship Id="rId12" Type="http://schemas.openxmlformats.org/officeDocument/2006/relationships/image" Target="../media/image28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png"/><Relationship Id="rId11" Type="http://schemas.openxmlformats.org/officeDocument/2006/relationships/image" Target="../media/image27.png"/><Relationship Id="rId5" Type="http://schemas.openxmlformats.org/officeDocument/2006/relationships/image" Target="../media/image23.png"/><Relationship Id="rId15" Type="http://schemas.openxmlformats.org/officeDocument/2006/relationships/image" Target="../media/image20.png"/><Relationship Id="rId10" Type="http://schemas.openxmlformats.org/officeDocument/2006/relationships/image" Target="../media/image26.png"/><Relationship Id="rId19" Type="http://schemas.openxmlformats.org/officeDocument/2006/relationships/image" Target="../media/image19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1.svg"/><Relationship Id="rId7" Type="http://schemas.openxmlformats.org/officeDocument/2006/relationships/image" Target="../media/image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3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D13048C-3C75-B912-7A7E-B6528D574B98}"/>
              </a:ext>
            </a:extLst>
          </p:cNvPr>
          <p:cNvSpPr txBox="1"/>
          <p:nvPr/>
        </p:nvSpPr>
        <p:spPr>
          <a:xfrm>
            <a:off x="4235450" y="6428601"/>
            <a:ext cx="37211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200" dirty="0"/>
              <a:t>ANDREI | EMILY | </a:t>
            </a:r>
            <a:r>
              <a:rPr lang="en-GB" sz="1200" i="0" dirty="0">
                <a:effectLst/>
              </a:rPr>
              <a:t>AMRITPAL</a:t>
            </a:r>
            <a:r>
              <a:rPr lang="en-US" sz="1200" dirty="0"/>
              <a:t> | AJWAD | RYAN</a:t>
            </a:r>
          </a:p>
        </p:txBody>
      </p:sp>
      <p:pic>
        <p:nvPicPr>
          <p:cNvPr id="33" name="Graphic 32" descr="Question mark with solid fill">
            <a:extLst>
              <a:ext uri="{FF2B5EF4-FFF2-40B4-BE49-F238E27FC236}">
                <a16:creationId xmlns:a16="http://schemas.microsoft.com/office/drawing/2014/main" id="{890D31B6-FA1B-DF2C-3925-FF0B653DB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252" y="2549679"/>
            <a:ext cx="1606390" cy="1606390"/>
          </a:xfrm>
          <a:prstGeom prst="rect">
            <a:avLst/>
          </a:prstGeom>
        </p:spPr>
      </p:pic>
      <p:pic>
        <p:nvPicPr>
          <p:cNvPr id="44" name="Graphic 43" descr="Meeting with solid fill">
            <a:extLst>
              <a:ext uri="{FF2B5EF4-FFF2-40B4-BE49-F238E27FC236}">
                <a16:creationId xmlns:a16="http://schemas.microsoft.com/office/drawing/2014/main" id="{D22C1FFB-B71D-421C-955E-641B11B0F5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4269" y="2645062"/>
            <a:ext cx="1415624" cy="1415624"/>
          </a:xfrm>
          <a:prstGeom prst="rect">
            <a:avLst/>
          </a:prstGeom>
        </p:spPr>
      </p:pic>
      <p:pic>
        <p:nvPicPr>
          <p:cNvPr id="46" name="Graphic 45" descr="Tools with solid fill">
            <a:extLst>
              <a:ext uri="{FF2B5EF4-FFF2-40B4-BE49-F238E27FC236}">
                <a16:creationId xmlns:a16="http://schemas.microsoft.com/office/drawing/2014/main" id="{5773EF14-88EC-6E37-8877-C3A0989127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18520" y="2645062"/>
            <a:ext cx="1415625" cy="1415625"/>
          </a:xfrm>
          <a:prstGeom prst="rect">
            <a:avLst/>
          </a:prstGeom>
        </p:spPr>
      </p:pic>
      <p:pic>
        <p:nvPicPr>
          <p:cNvPr id="48" name="Graphic 47" descr="Reflection with solid fill">
            <a:extLst>
              <a:ext uri="{FF2B5EF4-FFF2-40B4-BE49-F238E27FC236}">
                <a16:creationId xmlns:a16="http://schemas.microsoft.com/office/drawing/2014/main" id="{4B95F3A7-0BB5-D63D-2D1C-0509A8701B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02772" y="2645062"/>
            <a:ext cx="1415624" cy="1415624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8953070-911C-D37A-8C48-2324F642A0FC}"/>
              </a:ext>
            </a:extLst>
          </p:cNvPr>
          <p:cNvSpPr txBox="1"/>
          <p:nvPr/>
        </p:nvSpPr>
        <p:spPr>
          <a:xfrm>
            <a:off x="422020" y="4833029"/>
            <a:ext cx="2080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/>
              <a:t>The problem?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6E8892E-2F70-63B4-9CA0-9DD4140FD8FE}"/>
              </a:ext>
            </a:extLst>
          </p:cNvPr>
          <p:cNvSpPr txBox="1"/>
          <p:nvPr/>
        </p:nvSpPr>
        <p:spPr>
          <a:xfrm>
            <a:off x="3038475" y="277147"/>
            <a:ext cx="611505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>
                <a:solidFill>
                  <a:schemeClr val="accent4"/>
                </a:solidFill>
                <a:latin typeface="+mj-lt"/>
              </a:rPr>
              <a:t>GROUP A</a:t>
            </a:r>
            <a:br>
              <a:rPr lang="en-US" sz="4000">
                <a:solidFill>
                  <a:schemeClr val="accent4"/>
                </a:solidFill>
                <a:latin typeface="+mj-lt"/>
              </a:rPr>
            </a:br>
            <a:r>
              <a:rPr lang="en-US" sz="4000" b="0">
                <a:solidFill>
                  <a:schemeClr val="accent4"/>
                </a:solidFill>
                <a:latin typeface="+mj-lt"/>
              </a:rPr>
              <a:t>EDUCATION AND CRIME</a:t>
            </a:r>
            <a:endParaRPr lang="en-US" sz="4000">
              <a:solidFill>
                <a:schemeClr val="accent4"/>
              </a:solidFill>
              <a:latin typeface="+mj-lt"/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981D011-CEE9-2C37-A3A9-21D17ECA01F1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1462447" y="4156069"/>
            <a:ext cx="0" cy="67696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462D5B06-D6CD-825E-48D7-EC81D85E05B7}"/>
              </a:ext>
            </a:extLst>
          </p:cNvPr>
          <p:cNvSpPr txBox="1"/>
          <p:nvPr/>
        </p:nvSpPr>
        <p:spPr>
          <a:xfrm>
            <a:off x="1151189" y="1745091"/>
            <a:ext cx="98896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chemeClr val="tx2"/>
                </a:solidFill>
              </a:rPr>
              <a:t>WHAT IS THE CAUSE OF CRIME IN LONDON: A DEEP DIVE INTO LONDON’S BOUROUGHS</a:t>
            </a:r>
          </a:p>
        </p:txBody>
      </p:sp>
    </p:spTree>
    <p:extLst>
      <p:ext uri="{BB962C8B-B14F-4D97-AF65-F5344CB8AC3E}">
        <p14:creationId xmlns:p14="http://schemas.microsoft.com/office/powerpoint/2010/main" val="79090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1FD4C-2A41-10FA-28B3-6766F177D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88CD2D6-7407-D411-966A-F9ED8E503109}"/>
              </a:ext>
            </a:extLst>
          </p:cNvPr>
          <p:cNvSpPr txBox="1"/>
          <p:nvPr/>
        </p:nvSpPr>
        <p:spPr>
          <a:xfrm>
            <a:off x="4235450" y="6428601"/>
            <a:ext cx="37211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200" dirty="0"/>
              <a:t>ANDREI | EMILY | </a:t>
            </a:r>
            <a:r>
              <a:rPr lang="en-GB" sz="1200" i="0" dirty="0">
                <a:effectLst/>
              </a:rPr>
              <a:t>AMRITPAL</a:t>
            </a:r>
            <a:r>
              <a:rPr lang="en-US" sz="1200" dirty="0"/>
              <a:t> | AJWAD | RYAN</a:t>
            </a:r>
          </a:p>
        </p:txBody>
      </p:sp>
      <p:pic>
        <p:nvPicPr>
          <p:cNvPr id="6" name="Graphic 5" descr="Question mark with solid fill">
            <a:extLst>
              <a:ext uri="{FF2B5EF4-FFF2-40B4-BE49-F238E27FC236}">
                <a16:creationId xmlns:a16="http://schemas.microsoft.com/office/drawing/2014/main" id="{CCF025C9-2050-DFC5-14D1-CCE38EC1E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252" y="2549679"/>
            <a:ext cx="1606390" cy="1606390"/>
          </a:xfrm>
          <a:prstGeom prst="rect">
            <a:avLst/>
          </a:prstGeom>
        </p:spPr>
      </p:pic>
      <p:pic>
        <p:nvPicPr>
          <p:cNvPr id="7" name="Graphic 6" descr="Meeting with solid fill">
            <a:extLst>
              <a:ext uri="{FF2B5EF4-FFF2-40B4-BE49-F238E27FC236}">
                <a16:creationId xmlns:a16="http://schemas.microsoft.com/office/drawing/2014/main" id="{E5CC3B03-A8E0-4A04-60CC-DB8454F57A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4269" y="2645062"/>
            <a:ext cx="1415624" cy="1415624"/>
          </a:xfrm>
          <a:prstGeom prst="rect">
            <a:avLst/>
          </a:prstGeom>
        </p:spPr>
      </p:pic>
      <p:pic>
        <p:nvPicPr>
          <p:cNvPr id="8" name="Graphic 7" descr="Tools with solid fill">
            <a:extLst>
              <a:ext uri="{FF2B5EF4-FFF2-40B4-BE49-F238E27FC236}">
                <a16:creationId xmlns:a16="http://schemas.microsoft.com/office/drawing/2014/main" id="{CD149061-1967-C855-81CE-8AE013CC1D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18520" y="2645062"/>
            <a:ext cx="1415625" cy="1415625"/>
          </a:xfrm>
          <a:prstGeom prst="rect">
            <a:avLst/>
          </a:prstGeom>
        </p:spPr>
      </p:pic>
      <p:pic>
        <p:nvPicPr>
          <p:cNvPr id="9" name="Graphic 8" descr="Reflection with solid fill">
            <a:extLst>
              <a:ext uri="{FF2B5EF4-FFF2-40B4-BE49-F238E27FC236}">
                <a16:creationId xmlns:a16="http://schemas.microsoft.com/office/drawing/2014/main" id="{FC8FCBA3-3688-3B23-9C5A-A84FB79862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02772" y="2645062"/>
            <a:ext cx="1415624" cy="14156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656041-3931-EAD1-0786-D3004E3B66BD}"/>
              </a:ext>
            </a:extLst>
          </p:cNvPr>
          <p:cNvSpPr txBox="1"/>
          <p:nvPr/>
        </p:nvSpPr>
        <p:spPr>
          <a:xfrm>
            <a:off x="3038474" y="0"/>
            <a:ext cx="611505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>
                <a:solidFill>
                  <a:schemeClr val="accent4"/>
                </a:solidFill>
                <a:latin typeface="+mj-lt"/>
              </a:rPr>
              <a:t>GROUP A</a:t>
            </a:r>
            <a:br>
              <a:rPr lang="en-US" sz="4000">
                <a:solidFill>
                  <a:schemeClr val="accent4"/>
                </a:solidFill>
                <a:latin typeface="+mj-lt"/>
              </a:rPr>
            </a:br>
            <a:r>
              <a:rPr lang="en-US" sz="4000" b="0">
                <a:solidFill>
                  <a:schemeClr val="accent4"/>
                </a:solidFill>
                <a:latin typeface="+mj-lt"/>
              </a:rPr>
              <a:t>EDUCATION AND CRIME</a:t>
            </a:r>
            <a:endParaRPr lang="en-US" sz="400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FE8C77-A65C-48AF-2519-33E9BF9F5E72}"/>
              </a:ext>
            </a:extLst>
          </p:cNvPr>
          <p:cNvSpPr txBox="1"/>
          <p:nvPr/>
        </p:nvSpPr>
        <p:spPr>
          <a:xfrm>
            <a:off x="1395412" y="1780534"/>
            <a:ext cx="9401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>
                <a:solidFill>
                  <a:schemeClr val="tx2"/>
                </a:solidFill>
              </a:rPr>
              <a:t>THANK YOU FOR LISTENING</a:t>
            </a:r>
            <a:endParaRPr lang="en-US" sz="18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926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AC1D1C4-1BF0-3E0C-3E22-585F92304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357" y="1803307"/>
            <a:ext cx="5363333" cy="312969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AFC738CB-1744-6393-F739-B662E1DE4EFA}"/>
              </a:ext>
            </a:extLst>
          </p:cNvPr>
          <p:cNvSpPr/>
          <p:nvPr/>
        </p:nvSpPr>
        <p:spPr>
          <a:xfrm>
            <a:off x="565150" y="243741"/>
            <a:ext cx="110617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F389ADC-F894-6145-91C5-3423FBC1D2F2}"/>
              </a:ext>
            </a:extLst>
          </p:cNvPr>
          <p:cNvSpPr/>
          <p:nvPr/>
        </p:nvSpPr>
        <p:spPr>
          <a:xfrm>
            <a:off x="565150" y="421323"/>
            <a:ext cx="11074400" cy="1209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i="0" u="none" strike="noStrike" cap="all">
                <a:solidFill>
                  <a:schemeClr val="tx1"/>
                </a:solidFill>
                <a:effectLst/>
                <a:latin typeface="+mj-lt"/>
              </a:rPr>
              <a:t>The problem:</a:t>
            </a:r>
          </a:p>
          <a:p>
            <a:r>
              <a:rPr lang="en-US" sz="2800" cap="all">
                <a:solidFill>
                  <a:schemeClr val="tx1"/>
                </a:solidFill>
                <a:latin typeface="+mj-lt"/>
              </a:rPr>
              <a:t>What is the problem we are trying to solve?</a:t>
            </a:r>
            <a:r>
              <a:rPr lang="en-US" sz="4000" i="0">
                <a:solidFill>
                  <a:schemeClr val="tx1"/>
                </a:solidFill>
                <a:effectLst/>
                <a:latin typeface="+mj-lt"/>
              </a:rPr>
              <a:t>​</a:t>
            </a:r>
            <a:endParaRPr lang="en-GB" sz="400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Graphic 15" descr="Question mark with solid fill">
            <a:extLst>
              <a:ext uri="{FF2B5EF4-FFF2-40B4-BE49-F238E27FC236}">
                <a16:creationId xmlns:a16="http://schemas.microsoft.com/office/drawing/2014/main" id="{F68B8B66-C4F5-A20A-D59E-9374D0FD1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12893" y="404341"/>
            <a:ext cx="1226657" cy="12266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AF1A0F-BAA1-2F7C-CD28-91C9BFF75798}"/>
              </a:ext>
            </a:extLst>
          </p:cNvPr>
          <p:cNvSpPr txBox="1"/>
          <p:nvPr/>
        </p:nvSpPr>
        <p:spPr>
          <a:xfrm>
            <a:off x="3773018" y="1927090"/>
            <a:ext cx="232643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Crime in London shows an upward trend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BC797AE-63B6-4CCF-2BA4-5FA403B7C7EC}"/>
              </a:ext>
            </a:extLst>
          </p:cNvPr>
          <p:cNvCxnSpPr>
            <a:cxnSpLocks/>
          </p:cNvCxnSpPr>
          <p:nvPr/>
        </p:nvCxnSpPr>
        <p:spPr>
          <a:xfrm>
            <a:off x="5740379" y="2216309"/>
            <a:ext cx="678762" cy="26143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2AC1300-FB6A-D042-6378-244C9DB30AEC}"/>
              </a:ext>
            </a:extLst>
          </p:cNvPr>
          <p:cNvSpPr txBox="1"/>
          <p:nvPr/>
        </p:nvSpPr>
        <p:spPr>
          <a:xfrm>
            <a:off x="2914201" y="3037606"/>
            <a:ext cx="279006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The dips in 2020/21 were arguably because of the pandemic.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A4A81E-35B7-180E-A871-ECB7C30D5CA2}"/>
              </a:ext>
            </a:extLst>
          </p:cNvPr>
          <p:cNvCxnSpPr>
            <a:cxnSpLocks/>
          </p:cNvCxnSpPr>
          <p:nvPr/>
        </p:nvCxnSpPr>
        <p:spPr>
          <a:xfrm>
            <a:off x="5456378" y="3368154"/>
            <a:ext cx="4492965" cy="28105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2745A8A-D50D-5320-AAF7-887E8F586E64}"/>
              </a:ext>
            </a:extLst>
          </p:cNvPr>
          <p:cNvSpPr txBox="1"/>
          <p:nvPr/>
        </p:nvSpPr>
        <p:spPr>
          <a:xfrm>
            <a:off x="3378267" y="4212354"/>
            <a:ext cx="272564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London saw a 11.8% increase in population from 2015 to 2023, but a 23.9% increase in crime figures in the same period.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B70101-2C5E-7155-EB8A-A92B7C18761F}"/>
              </a:ext>
            </a:extLst>
          </p:cNvPr>
          <p:cNvCxnSpPr/>
          <p:nvPr/>
        </p:nvCxnSpPr>
        <p:spPr>
          <a:xfrm flipV="1">
            <a:off x="5740358" y="4161793"/>
            <a:ext cx="642298" cy="36748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A8A1691-B457-2820-0A81-1E8CDE6EE50C}"/>
              </a:ext>
            </a:extLst>
          </p:cNvPr>
          <p:cNvSpPr txBox="1"/>
          <p:nvPr/>
        </p:nvSpPr>
        <p:spPr>
          <a:xfrm>
            <a:off x="366310" y="2375886"/>
            <a:ext cx="2459055" cy="3170099"/>
          </a:xfrm>
          <a:prstGeom prst="rect">
            <a:avLst/>
          </a:prstGeom>
          <a:gradFill flip="none" rotWithShape="1">
            <a:gsLst>
              <a:gs pos="0">
                <a:srgbClr val="FF8559">
                  <a:shade val="30000"/>
                  <a:satMod val="115000"/>
                </a:srgbClr>
              </a:gs>
              <a:gs pos="50000">
                <a:srgbClr val="FF8559">
                  <a:shade val="67500"/>
                  <a:satMod val="115000"/>
                </a:srgbClr>
              </a:gs>
              <a:gs pos="100000">
                <a:srgbClr val="FF8559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THE ROOT CAUSE OF CRIME IN LONDON? </a:t>
            </a:r>
          </a:p>
          <a:p>
            <a:pPr algn="ctr"/>
            <a:endParaRPr 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DO WE ADDRESS THIS? </a:t>
            </a:r>
          </a:p>
          <a:p>
            <a:pPr algn="ctr"/>
            <a:endParaRPr 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MEASURES DO WE TAKE?</a:t>
            </a:r>
          </a:p>
        </p:txBody>
      </p:sp>
    </p:spTree>
    <p:extLst>
      <p:ext uri="{BB962C8B-B14F-4D97-AF65-F5344CB8AC3E}">
        <p14:creationId xmlns:p14="http://schemas.microsoft.com/office/powerpoint/2010/main" val="1612443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5BA7D-DAFC-FD71-165C-DAB09D44E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DA4AC46-2F9E-7A77-8013-4A1ED6180C63}"/>
              </a:ext>
            </a:extLst>
          </p:cNvPr>
          <p:cNvSpPr txBox="1"/>
          <p:nvPr/>
        </p:nvSpPr>
        <p:spPr>
          <a:xfrm>
            <a:off x="4235450" y="6428601"/>
            <a:ext cx="37211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200" dirty="0"/>
              <a:t>ANDREI | EMILY | </a:t>
            </a:r>
            <a:r>
              <a:rPr lang="en-GB" sz="1200" i="0" dirty="0">
                <a:effectLst/>
              </a:rPr>
              <a:t>AMRITPAL</a:t>
            </a:r>
            <a:r>
              <a:rPr lang="en-US" sz="1200" dirty="0"/>
              <a:t> | AJWAD | RYAN</a:t>
            </a:r>
          </a:p>
        </p:txBody>
      </p:sp>
      <p:pic>
        <p:nvPicPr>
          <p:cNvPr id="4" name="Graphic 3" descr="Question mark with solid fill">
            <a:extLst>
              <a:ext uri="{FF2B5EF4-FFF2-40B4-BE49-F238E27FC236}">
                <a16:creationId xmlns:a16="http://schemas.microsoft.com/office/drawing/2014/main" id="{074CE079-311B-E5EE-7C31-ACF82E26C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8302" y="1997229"/>
            <a:ext cx="1606390" cy="1606390"/>
          </a:xfrm>
          <a:prstGeom prst="rect">
            <a:avLst/>
          </a:prstGeom>
        </p:spPr>
      </p:pic>
      <p:pic>
        <p:nvPicPr>
          <p:cNvPr id="5" name="Graphic 4" descr="Meeting with solid fill">
            <a:extLst>
              <a:ext uri="{FF2B5EF4-FFF2-40B4-BE49-F238E27FC236}">
                <a16:creationId xmlns:a16="http://schemas.microsoft.com/office/drawing/2014/main" id="{4F29A405-4DED-C9EE-0ECB-DCE83A6D2D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53319" y="2092612"/>
            <a:ext cx="1415624" cy="1415624"/>
          </a:xfrm>
          <a:prstGeom prst="rect">
            <a:avLst/>
          </a:prstGeom>
        </p:spPr>
      </p:pic>
      <p:pic>
        <p:nvPicPr>
          <p:cNvPr id="6" name="Graphic 5" descr="Tools with solid fill">
            <a:extLst>
              <a:ext uri="{FF2B5EF4-FFF2-40B4-BE49-F238E27FC236}">
                <a16:creationId xmlns:a16="http://schemas.microsoft.com/office/drawing/2014/main" id="{C8D0F756-AABE-6756-0B36-C19C6AEDB6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37570" y="2092612"/>
            <a:ext cx="1415625" cy="1415625"/>
          </a:xfrm>
          <a:prstGeom prst="rect">
            <a:avLst/>
          </a:prstGeom>
        </p:spPr>
      </p:pic>
      <p:pic>
        <p:nvPicPr>
          <p:cNvPr id="7" name="Graphic 6" descr="Reflection with solid fill">
            <a:extLst>
              <a:ext uri="{FF2B5EF4-FFF2-40B4-BE49-F238E27FC236}">
                <a16:creationId xmlns:a16="http://schemas.microsoft.com/office/drawing/2014/main" id="{CA04772D-5555-E55D-5E92-3EEA8C4CD1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21822" y="2092612"/>
            <a:ext cx="1415624" cy="14156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888B0C-1095-AEED-56F3-01CC1AF2A64D}"/>
              </a:ext>
            </a:extLst>
          </p:cNvPr>
          <p:cNvSpPr txBox="1"/>
          <p:nvPr/>
        </p:nvSpPr>
        <p:spPr>
          <a:xfrm>
            <a:off x="3648075" y="4280579"/>
            <a:ext cx="2080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/>
              <a:t>Projec</a:t>
            </a:r>
            <a:r>
              <a:rPr lang="en-US"/>
              <a:t>t approach</a:t>
            </a:r>
            <a:endParaRPr lang="en-US" sz="180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57588C2-2B19-E0A2-1716-A78883E50C33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4688502" y="3603619"/>
            <a:ext cx="0" cy="67696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5971C9-6C06-7EF4-1F91-48B56EF2C06C}"/>
              </a:ext>
            </a:extLst>
          </p:cNvPr>
          <p:cNvSpPr txBox="1"/>
          <p:nvPr/>
        </p:nvSpPr>
        <p:spPr>
          <a:xfrm>
            <a:off x="3038474" y="0"/>
            <a:ext cx="611505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>
                <a:solidFill>
                  <a:schemeClr val="accent4"/>
                </a:solidFill>
                <a:latin typeface="+mj-lt"/>
              </a:rPr>
              <a:t>GROUP A</a:t>
            </a:r>
            <a:br>
              <a:rPr lang="en-US" sz="4000">
                <a:solidFill>
                  <a:schemeClr val="accent4"/>
                </a:solidFill>
                <a:latin typeface="+mj-lt"/>
              </a:rPr>
            </a:br>
            <a:r>
              <a:rPr lang="en-US" sz="4000" b="0">
                <a:solidFill>
                  <a:schemeClr val="accent4"/>
                </a:solidFill>
                <a:latin typeface="+mj-lt"/>
              </a:rPr>
              <a:t>EDUCATION AND CRIME</a:t>
            </a:r>
            <a:endParaRPr lang="en-US" sz="4000">
              <a:solidFill>
                <a:schemeClr val="accent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3892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495E7-B9AC-CB15-7FEC-2B651F696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438DFB63-3949-1E81-5948-751B33415D00}"/>
              </a:ext>
            </a:extLst>
          </p:cNvPr>
          <p:cNvSpPr/>
          <p:nvPr/>
        </p:nvSpPr>
        <p:spPr>
          <a:xfrm>
            <a:off x="565150" y="243741"/>
            <a:ext cx="110617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6FF427B-9646-06E4-237A-038245520CB5}"/>
              </a:ext>
            </a:extLst>
          </p:cNvPr>
          <p:cNvSpPr/>
          <p:nvPr/>
        </p:nvSpPr>
        <p:spPr>
          <a:xfrm>
            <a:off x="565150" y="421323"/>
            <a:ext cx="11074400" cy="1209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i="0" strike="noStrike" cap="all">
                <a:solidFill>
                  <a:schemeClr val="tx1"/>
                </a:solidFill>
                <a:effectLst/>
                <a:latin typeface="+mj-lt"/>
              </a:rPr>
              <a:t>Project approach:</a:t>
            </a:r>
          </a:p>
          <a:p>
            <a:r>
              <a:rPr lang="en-US" sz="2800" b="0" i="0" u="none" strike="noStrike" cap="all">
                <a:solidFill>
                  <a:schemeClr val="tx1"/>
                </a:solidFill>
                <a:effectLst/>
                <a:latin typeface="+mj-lt"/>
              </a:rPr>
              <a:t>How DID we divide and plan work?</a:t>
            </a:r>
            <a:endParaRPr lang="en-GB" sz="280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" name="Graphic 1" descr="Meeting with solid fill">
            <a:extLst>
              <a:ext uri="{FF2B5EF4-FFF2-40B4-BE49-F238E27FC236}">
                <a16:creationId xmlns:a16="http://schemas.microsoft.com/office/drawing/2014/main" id="{E0D0E76A-5DAC-7698-9B2E-55B3DDF39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66842" y="404340"/>
            <a:ext cx="1226658" cy="12266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CA60D0-7AFE-1DEF-C45D-8290D9AE8721}"/>
              </a:ext>
            </a:extLst>
          </p:cNvPr>
          <p:cNvSpPr txBox="1"/>
          <p:nvPr/>
        </p:nvSpPr>
        <p:spPr>
          <a:xfrm>
            <a:off x="2554877" y="2340961"/>
            <a:ext cx="800100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>
                <a:solidFill>
                  <a:schemeClr val="accent1"/>
                </a:solidFill>
              </a:rPr>
              <a:t>Ryan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9712CD-9B0E-0BA6-70DD-DEF7CA32B4DB}"/>
              </a:ext>
            </a:extLst>
          </p:cNvPr>
          <p:cNvSpPr txBox="1"/>
          <p:nvPr/>
        </p:nvSpPr>
        <p:spPr>
          <a:xfrm>
            <a:off x="3833211" y="2340961"/>
            <a:ext cx="1039019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>
                <a:solidFill>
                  <a:schemeClr val="accent1"/>
                </a:solidFill>
              </a:rPr>
              <a:t>Ajwad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99D4DD-A197-F1FE-99BB-C0B5FE443E52}"/>
              </a:ext>
            </a:extLst>
          </p:cNvPr>
          <p:cNvSpPr txBox="1"/>
          <p:nvPr/>
        </p:nvSpPr>
        <p:spPr>
          <a:xfrm>
            <a:off x="6905023" y="2340961"/>
            <a:ext cx="895350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>
                <a:solidFill>
                  <a:schemeClr val="accent1"/>
                </a:solidFill>
              </a:rPr>
              <a:t>Emily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9A8F8F-03A2-9EC0-0414-529E7565C599}"/>
              </a:ext>
            </a:extLst>
          </p:cNvPr>
          <p:cNvSpPr txBox="1"/>
          <p:nvPr/>
        </p:nvSpPr>
        <p:spPr>
          <a:xfrm>
            <a:off x="5350464" y="2340961"/>
            <a:ext cx="1076325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>
                <a:solidFill>
                  <a:schemeClr val="accent1"/>
                </a:solidFill>
              </a:rPr>
              <a:t>Amritpal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C734C4-EC8C-EE10-54D7-04517B5DB198}"/>
              </a:ext>
            </a:extLst>
          </p:cNvPr>
          <p:cNvSpPr txBox="1"/>
          <p:nvPr/>
        </p:nvSpPr>
        <p:spPr>
          <a:xfrm>
            <a:off x="8278607" y="2340961"/>
            <a:ext cx="96202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Andrei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64380F-2B21-233B-3A94-5F8ACE6FC8D0}"/>
              </a:ext>
            </a:extLst>
          </p:cNvPr>
          <p:cNvSpPr txBox="1"/>
          <p:nvPr/>
        </p:nvSpPr>
        <p:spPr>
          <a:xfrm>
            <a:off x="3240289" y="1765020"/>
            <a:ext cx="5519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1"/>
                </a:solidFill>
              </a:rPr>
              <a:t>Step 1: Locate datasets and formulate project ideas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322422-E00D-AF59-AFBB-5F73457BFE6B}"/>
              </a:ext>
            </a:extLst>
          </p:cNvPr>
          <p:cNvSpPr txBox="1"/>
          <p:nvPr/>
        </p:nvSpPr>
        <p:spPr>
          <a:xfrm>
            <a:off x="2359024" y="2906979"/>
            <a:ext cx="3289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accent2"/>
                </a:solidFill>
              </a:rPr>
              <a:t>Step 2: Perform basic analysis to check viability of data set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EE573B-38FC-7941-8901-43C54DFEF29C}"/>
              </a:ext>
            </a:extLst>
          </p:cNvPr>
          <p:cNvSpPr txBox="1"/>
          <p:nvPr/>
        </p:nvSpPr>
        <p:spPr>
          <a:xfrm>
            <a:off x="6172790" y="2909337"/>
            <a:ext cx="3289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solidFill>
                  <a:srgbClr val="7030A0"/>
                </a:solidFill>
              </a:rPr>
              <a:t>Step 2: Find tools to use for more thorough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9B512F-6D26-4793-23C9-613A58E398EE}"/>
              </a:ext>
            </a:extLst>
          </p:cNvPr>
          <p:cNvSpPr txBox="1"/>
          <p:nvPr/>
        </p:nvSpPr>
        <p:spPr>
          <a:xfrm>
            <a:off x="3009495" y="3688343"/>
            <a:ext cx="800100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>
                <a:solidFill>
                  <a:schemeClr val="accent2"/>
                </a:solidFill>
              </a:rPr>
              <a:t>Ryan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030335-4BED-BB66-E756-1FFF1EDD72DD}"/>
              </a:ext>
            </a:extLst>
          </p:cNvPr>
          <p:cNvSpPr txBox="1"/>
          <p:nvPr/>
        </p:nvSpPr>
        <p:spPr>
          <a:xfrm>
            <a:off x="3789952" y="3688343"/>
            <a:ext cx="1039019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>
                <a:solidFill>
                  <a:schemeClr val="accent2"/>
                </a:solidFill>
              </a:rPr>
              <a:t>Ajwad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AAC8F4-390A-BAF1-2E3B-F1DCA16B3088}"/>
              </a:ext>
            </a:extLst>
          </p:cNvPr>
          <p:cNvSpPr txBox="1"/>
          <p:nvPr/>
        </p:nvSpPr>
        <p:spPr>
          <a:xfrm>
            <a:off x="7369765" y="3688343"/>
            <a:ext cx="895350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>
                <a:solidFill>
                  <a:srgbClr val="7030A0"/>
                </a:solidFill>
              </a:rPr>
              <a:t>Emily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037975-DC3F-2917-2E83-CCBF4F501B12}"/>
              </a:ext>
            </a:extLst>
          </p:cNvPr>
          <p:cNvSpPr txBox="1"/>
          <p:nvPr/>
        </p:nvSpPr>
        <p:spPr>
          <a:xfrm>
            <a:off x="6293440" y="3688343"/>
            <a:ext cx="1076325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>
                <a:solidFill>
                  <a:srgbClr val="7030A0"/>
                </a:solidFill>
              </a:rPr>
              <a:t>Amritpal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A00785-7594-5C02-4E06-838C9DF81E9F}"/>
              </a:ext>
            </a:extLst>
          </p:cNvPr>
          <p:cNvSpPr txBox="1"/>
          <p:nvPr/>
        </p:nvSpPr>
        <p:spPr>
          <a:xfrm>
            <a:off x="8278607" y="3688343"/>
            <a:ext cx="96202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</a:rPr>
              <a:t>Andrei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C90666-8ED0-B5B3-D799-55FBBE45D7D0}"/>
              </a:ext>
            </a:extLst>
          </p:cNvPr>
          <p:cNvSpPr txBox="1"/>
          <p:nvPr/>
        </p:nvSpPr>
        <p:spPr>
          <a:xfrm>
            <a:off x="2742902" y="4208979"/>
            <a:ext cx="6706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accent4"/>
                </a:solidFill>
              </a:rPr>
              <a:t>Step 3: Perform analysis using all viable tools and share insights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6E5CAA-BBDD-49D2-B884-28D608B80F35}"/>
              </a:ext>
            </a:extLst>
          </p:cNvPr>
          <p:cNvSpPr txBox="1"/>
          <p:nvPr/>
        </p:nvSpPr>
        <p:spPr>
          <a:xfrm>
            <a:off x="3571864" y="4730152"/>
            <a:ext cx="800100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>
                <a:solidFill>
                  <a:schemeClr val="accent4"/>
                </a:solidFill>
              </a:rPr>
              <a:t>Ryan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A6D7F1-7B74-6080-7B57-67BEA0258932}"/>
              </a:ext>
            </a:extLst>
          </p:cNvPr>
          <p:cNvSpPr txBox="1"/>
          <p:nvPr/>
        </p:nvSpPr>
        <p:spPr>
          <a:xfrm>
            <a:off x="4352720" y="4730152"/>
            <a:ext cx="1039019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>
                <a:solidFill>
                  <a:schemeClr val="accent4"/>
                </a:solidFill>
              </a:rPr>
              <a:t>Ajwad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E78566-E1F1-313A-04DA-93A8272E0CD3}"/>
              </a:ext>
            </a:extLst>
          </p:cNvPr>
          <p:cNvSpPr txBox="1"/>
          <p:nvPr/>
        </p:nvSpPr>
        <p:spPr>
          <a:xfrm>
            <a:off x="6481556" y="4730152"/>
            <a:ext cx="895350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>
                <a:solidFill>
                  <a:schemeClr val="accent4"/>
                </a:solidFill>
              </a:rPr>
              <a:t>Emily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244D12-3771-B3F4-C318-A90D7A686D9E}"/>
              </a:ext>
            </a:extLst>
          </p:cNvPr>
          <p:cNvSpPr txBox="1"/>
          <p:nvPr/>
        </p:nvSpPr>
        <p:spPr>
          <a:xfrm>
            <a:off x="5405231" y="4730152"/>
            <a:ext cx="1076325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>
                <a:solidFill>
                  <a:schemeClr val="accent4"/>
                </a:solidFill>
              </a:rPr>
              <a:t>Amritpal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7D2A52-96F6-DCB6-3EE9-7C6B8D78A07F}"/>
              </a:ext>
            </a:extLst>
          </p:cNvPr>
          <p:cNvSpPr txBox="1"/>
          <p:nvPr/>
        </p:nvSpPr>
        <p:spPr>
          <a:xfrm>
            <a:off x="7376906" y="4730152"/>
            <a:ext cx="96202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4"/>
                </a:solidFill>
              </a:rPr>
              <a:t>Andrei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555D72-8C5A-A6CC-AF01-F614234A836A}"/>
              </a:ext>
            </a:extLst>
          </p:cNvPr>
          <p:cNvSpPr txBox="1"/>
          <p:nvPr/>
        </p:nvSpPr>
        <p:spPr>
          <a:xfrm>
            <a:off x="2284851" y="5197283"/>
            <a:ext cx="3096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00B0F0"/>
                </a:solidFill>
              </a:rPr>
              <a:t>Step 4: Create presentation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DABC04-5ED4-407D-9754-BEA1BB3D1AC7}"/>
              </a:ext>
            </a:extLst>
          </p:cNvPr>
          <p:cNvSpPr txBox="1"/>
          <p:nvPr/>
        </p:nvSpPr>
        <p:spPr>
          <a:xfrm>
            <a:off x="3009495" y="5676892"/>
            <a:ext cx="800100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>
                <a:solidFill>
                  <a:srgbClr val="00B0F0"/>
                </a:solidFill>
              </a:rPr>
              <a:t>Ryan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B93A61-5068-CF50-AE84-759804237CCB}"/>
              </a:ext>
            </a:extLst>
          </p:cNvPr>
          <p:cNvSpPr txBox="1"/>
          <p:nvPr/>
        </p:nvSpPr>
        <p:spPr>
          <a:xfrm>
            <a:off x="3789952" y="5676892"/>
            <a:ext cx="1039019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>
                <a:solidFill>
                  <a:srgbClr val="00B0F0"/>
                </a:solidFill>
              </a:rPr>
              <a:t>Ajwad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C198EC-34CE-17D8-3E4C-4AEF953A8F29}"/>
              </a:ext>
            </a:extLst>
          </p:cNvPr>
          <p:cNvSpPr txBox="1"/>
          <p:nvPr/>
        </p:nvSpPr>
        <p:spPr>
          <a:xfrm>
            <a:off x="6358526" y="5238992"/>
            <a:ext cx="2917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solidFill>
                  <a:srgbClr val="00B050"/>
                </a:solidFill>
              </a:rPr>
              <a:t>Step 4: Create dashboard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CD8DEAC-E02D-C49B-D2AB-7F7126521BA7}"/>
              </a:ext>
            </a:extLst>
          </p:cNvPr>
          <p:cNvSpPr txBox="1"/>
          <p:nvPr/>
        </p:nvSpPr>
        <p:spPr>
          <a:xfrm>
            <a:off x="7369765" y="5676892"/>
            <a:ext cx="895350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>
                <a:solidFill>
                  <a:srgbClr val="00B050"/>
                </a:solidFill>
              </a:rPr>
              <a:t>Emily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4DBC5AC-ECF4-EA4E-304A-0164D8E5F2EB}"/>
              </a:ext>
            </a:extLst>
          </p:cNvPr>
          <p:cNvSpPr txBox="1"/>
          <p:nvPr/>
        </p:nvSpPr>
        <p:spPr>
          <a:xfrm>
            <a:off x="6293440" y="5676892"/>
            <a:ext cx="1076325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>
                <a:solidFill>
                  <a:srgbClr val="00B050"/>
                </a:solidFill>
              </a:rPr>
              <a:t>Amritpal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15C6D0A-EF69-530A-4C74-A5A7E65CF0EE}"/>
              </a:ext>
            </a:extLst>
          </p:cNvPr>
          <p:cNvSpPr txBox="1"/>
          <p:nvPr/>
        </p:nvSpPr>
        <p:spPr>
          <a:xfrm>
            <a:off x="8278607" y="5676892"/>
            <a:ext cx="96202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</a:rPr>
              <a:t>Andrei</a:t>
            </a:r>
          </a:p>
        </p:txBody>
      </p:sp>
    </p:spTree>
    <p:extLst>
      <p:ext uri="{BB962C8B-B14F-4D97-AF65-F5344CB8AC3E}">
        <p14:creationId xmlns:p14="http://schemas.microsoft.com/office/powerpoint/2010/main" val="2626124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20" grpId="0" animBg="1"/>
      <p:bldP spid="21" grpId="0" animBg="1"/>
      <p:bldP spid="22" grpId="0" animBg="1"/>
      <p:bldP spid="23" grpId="0" animBg="1"/>
      <p:bldP spid="24" grpId="0" animBg="1"/>
      <p:bldP spid="30" grpId="0"/>
      <p:bldP spid="31" grpId="0" animBg="1"/>
      <p:bldP spid="32" grpId="0" animBg="1"/>
      <p:bldP spid="36" grpId="0"/>
      <p:bldP spid="37" grpId="0" animBg="1"/>
      <p:bldP spid="38" grpId="0" animBg="1"/>
      <p:bldP spid="3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45EE6-C11A-EA3E-FE39-AD43D9252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2CCF35F-424A-F52B-9DFF-65206E5F5CD4}"/>
              </a:ext>
            </a:extLst>
          </p:cNvPr>
          <p:cNvSpPr txBox="1"/>
          <p:nvPr/>
        </p:nvSpPr>
        <p:spPr>
          <a:xfrm>
            <a:off x="4235450" y="6428601"/>
            <a:ext cx="37211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200" dirty="0"/>
              <a:t>ANDREI | EMILY | </a:t>
            </a:r>
            <a:r>
              <a:rPr lang="en-GB" sz="1200" i="0" dirty="0">
                <a:effectLst/>
              </a:rPr>
              <a:t>AMRITPAL</a:t>
            </a:r>
            <a:r>
              <a:rPr lang="en-US" sz="1200" dirty="0"/>
              <a:t> | AJWAD | RYAN</a:t>
            </a:r>
          </a:p>
        </p:txBody>
      </p:sp>
      <p:pic>
        <p:nvPicPr>
          <p:cNvPr id="4" name="Graphic 3" descr="Question mark with solid fill">
            <a:extLst>
              <a:ext uri="{FF2B5EF4-FFF2-40B4-BE49-F238E27FC236}">
                <a16:creationId xmlns:a16="http://schemas.microsoft.com/office/drawing/2014/main" id="{73327355-2800-FAB2-C0F0-30CA67172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252" y="2549679"/>
            <a:ext cx="1606390" cy="1606390"/>
          </a:xfrm>
          <a:prstGeom prst="rect">
            <a:avLst/>
          </a:prstGeom>
        </p:spPr>
      </p:pic>
      <p:pic>
        <p:nvPicPr>
          <p:cNvPr id="5" name="Graphic 4" descr="Meeting with solid fill">
            <a:extLst>
              <a:ext uri="{FF2B5EF4-FFF2-40B4-BE49-F238E27FC236}">
                <a16:creationId xmlns:a16="http://schemas.microsoft.com/office/drawing/2014/main" id="{4CD13F95-E63C-1C8F-3290-CAA5581C3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4269" y="2645062"/>
            <a:ext cx="1415624" cy="1415624"/>
          </a:xfrm>
          <a:prstGeom prst="rect">
            <a:avLst/>
          </a:prstGeom>
        </p:spPr>
      </p:pic>
      <p:pic>
        <p:nvPicPr>
          <p:cNvPr id="6" name="Graphic 5" descr="Tools with solid fill">
            <a:extLst>
              <a:ext uri="{FF2B5EF4-FFF2-40B4-BE49-F238E27FC236}">
                <a16:creationId xmlns:a16="http://schemas.microsoft.com/office/drawing/2014/main" id="{4ED320A7-2C9D-A1CC-761B-A06C086FD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18520" y="2645062"/>
            <a:ext cx="1415625" cy="1415625"/>
          </a:xfrm>
          <a:prstGeom prst="rect">
            <a:avLst/>
          </a:prstGeom>
        </p:spPr>
      </p:pic>
      <p:pic>
        <p:nvPicPr>
          <p:cNvPr id="7" name="Graphic 6" descr="Reflection with solid fill">
            <a:extLst>
              <a:ext uri="{FF2B5EF4-FFF2-40B4-BE49-F238E27FC236}">
                <a16:creationId xmlns:a16="http://schemas.microsoft.com/office/drawing/2014/main" id="{F64812DC-28CE-E112-F945-8909B12B34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02772" y="2645062"/>
            <a:ext cx="1415624" cy="14156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249420-74C8-559D-AEA1-E45EF38446A6}"/>
              </a:ext>
            </a:extLst>
          </p:cNvPr>
          <p:cNvSpPr txBox="1"/>
          <p:nvPr/>
        </p:nvSpPr>
        <p:spPr>
          <a:xfrm>
            <a:off x="6664580" y="4833029"/>
            <a:ext cx="2212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/>
              <a:t>Technical</a:t>
            </a:r>
            <a:r>
              <a:rPr lang="en-US"/>
              <a:t> approach</a:t>
            </a:r>
            <a:endParaRPr lang="en-US" sz="180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703EAA-374F-3DE6-95DB-1E4583F83009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7770940" y="4156069"/>
            <a:ext cx="0" cy="67696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4A04C0E-F42A-8586-505C-2CACC02CF87C}"/>
              </a:ext>
            </a:extLst>
          </p:cNvPr>
          <p:cNvSpPr txBox="1"/>
          <p:nvPr/>
        </p:nvSpPr>
        <p:spPr>
          <a:xfrm>
            <a:off x="3038474" y="0"/>
            <a:ext cx="611505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>
                <a:solidFill>
                  <a:schemeClr val="accent4"/>
                </a:solidFill>
                <a:latin typeface="+mj-lt"/>
              </a:rPr>
              <a:t>GROUP A</a:t>
            </a:r>
            <a:br>
              <a:rPr lang="en-US" sz="4000">
                <a:solidFill>
                  <a:schemeClr val="accent4"/>
                </a:solidFill>
                <a:latin typeface="+mj-lt"/>
              </a:rPr>
            </a:br>
            <a:r>
              <a:rPr lang="en-US" sz="4000" b="0">
                <a:solidFill>
                  <a:schemeClr val="accent4"/>
                </a:solidFill>
                <a:latin typeface="+mj-lt"/>
              </a:rPr>
              <a:t>EDUCATION AND CRIME</a:t>
            </a:r>
            <a:endParaRPr lang="en-US" sz="4000">
              <a:solidFill>
                <a:schemeClr val="accent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75811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6FAD8-4650-E208-AB38-3C90B2091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1993D31C-9216-713F-B168-3F0C0564CC11}"/>
              </a:ext>
            </a:extLst>
          </p:cNvPr>
          <p:cNvSpPr/>
          <p:nvPr/>
        </p:nvSpPr>
        <p:spPr>
          <a:xfrm>
            <a:off x="565150" y="243741"/>
            <a:ext cx="110617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E160078-0994-76D3-C089-7E89FBF63119}"/>
              </a:ext>
            </a:extLst>
          </p:cNvPr>
          <p:cNvSpPr/>
          <p:nvPr/>
        </p:nvSpPr>
        <p:spPr>
          <a:xfrm>
            <a:off x="552450" y="421323"/>
            <a:ext cx="11074400" cy="1209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i="0" u="none" strike="noStrike" cap="all">
                <a:solidFill>
                  <a:schemeClr val="tx1"/>
                </a:solidFill>
                <a:effectLst/>
                <a:latin typeface="+mj-lt"/>
              </a:rPr>
              <a:t>Technical approach:</a:t>
            </a:r>
          </a:p>
          <a:p>
            <a:r>
              <a:rPr lang="en-US" sz="2400" cap="all">
                <a:solidFill>
                  <a:schemeClr val="tx1"/>
                </a:solidFill>
                <a:latin typeface="+mj-lt"/>
              </a:rPr>
              <a:t>What tools did we use and how did we use them?</a:t>
            </a:r>
            <a:endParaRPr lang="en-GB" sz="240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Graphic 2" descr="Tools with solid fill">
            <a:extLst>
              <a:ext uri="{FF2B5EF4-FFF2-40B4-BE49-F238E27FC236}">
                <a16:creationId xmlns:a16="http://schemas.microsoft.com/office/drawing/2014/main" id="{9322DB33-5314-94A4-A339-793BD6DA8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28743" y="404341"/>
            <a:ext cx="1226657" cy="1226657"/>
          </a:xfrm>
          <a:prstGeom prst="rect">
            <a:avLst/>
          </a:prstGeom>
        </p:spPr>
      </p:pic>
      <p:pic>
        <p:nvPicPr>
          <p:cNvPr id="1028" name="Picture 4" descr="Best Online Python Coding Classes for Kids &amp; Teens | Codingal">
            <a:extLst>
              <a:ext uri="{FF2B5EF4-FFF2-40B4-BE49-F238E27FC236}">
                <a16:creationId xmlns:a16="http://schemas.microsoft.com/office/drawing/2014/main" id="{11C66FA3-2E79-873E-24AF-9CDDA83F47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4" t="17016" r="11695" b="20680"/>
          <a:stretch/>
        </p:blipFill>
        <p:spPr bwMode="auto">
          <a:xfrm>
            <a:off x="2657198" y="4464274"/>
            <a:ext cx="2466976" cy="11334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0" name="Picture 6" descr="Plotly - Wikipedia">
            <a:extLst>
              <a:ext uri="{FF2B5EF4-FFF2-40B4-BE49-F238E27FC236}">
                <a16:creationId xmlns:a16="http://schemas.microsoft.com/office/drawing/2014/main" id="{54B749A8-141A-E849-EF91-2DD997CA4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842" y="4971771"/>
            <a:ext cx="2902689" cy="9675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50" name="Picture 2" descr="pandas (software) - Wikipedia">
            <a:extLst>
              <a:ext uri="{FF2B5EF4-FFF2-40B4-BE49-F238E27FC236}">
                <a16:creationId xmlns:a16="http://schemas.microsoft.com/office/drawing/2014/main" id="{2680531D-660A-50D8-B546-E542CCC9D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1056">
            <a:off x="4975053" y="4094459"/>
            <a:ext cx="2241895" cy="90819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054" name="Picture 6" descr="numpy · PyPI">
            <a:extLst>
              <a:ext uri="{FF2B5EF4-FFF2-40B4-BE49-F238E27FC236}">
                <a16:creationId xmlns:a16="http://schemas.microsoft.com/office/drawing/2014/main" id="{8943E77B-CF1F-BB40-BE44-6BAE1469D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06192">
            <a:off x="626807" y="4051591"/>
            <a:ext cx="2160893" cy="96756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056" name="Picture 8" descr="39 Years of Microsoft Excel Design History - 71 Images - Version Museum">
            <a:extLst>
              <a:ext uri="{FF2B5EF4-FFF2-40B4-BE49-F238E27FC236}">
                <a16:creationId xmlns:a16="http://schemas.microsoft.com/office/drawing/2014/main" id="{E0CC4222-93BE-38D2-BE89-850EC9D1C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632" y="2353710"/>
            <a:ext cx="3299114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EE63C9-8805-FD3E-803F-A38330B97114}"/>
              </a:ext>
            </a:extLst>
          </p:cNvPr>
          <p:cNvSpPr txBox="1"/>
          <p:nvPr/>
        </p:nvSpPr>
        <p:spPr>
          <a:xfrm>
            <a:off x="-73910" y="3149831"/>
            <a:ext cx="2212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/>
              <a:t>Used for mathematic</a:t>
            </a:r>
            <a:r>
              <a:rPr lang="en-US"/>
              <a:t>s</a:t>
            </a:r>
            <a:endParaRPr lang="en-US" sz="180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78F0C27-CBFA-38FA-66B6-99EFA0113E6E}"/>
              </a:ext>
            </a:extLst>
          </p:cNvPr>
          <p:cNvCxnSpPr>
            <a:cxnSpLocks/>
            <a:stCxn id="4" idx="2"/>
            <a:endCxn id="2054" idx="0"/>
          </p:cNvCxnSpPr>
          <p:nvPr/>
        </p:nvCxnSpPr>
        <p:spPr>
          <a:xfrm>
            <a:off x="1032450" y="3796162"/>
            <a:ext cx="398032" cy="34242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0BE4AD2-BDC5-339A-6641-71BBC0B43811}"/>
              </a:ext>
            </a:extLst>
          </p:cNvPr>
          <p:cNvSpPr txBox="1"/>
          <p:nvPr/>
        </p:nvSpPr>
        <p:spPr>
          <a:xfrm>
            <a:off x="2782400" y="2688166"/>
            <a:ext cx="22127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/>
              <a:t>Used libraries to carry out main analysis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B47263-C750-3B61-23EE-C3444CFF798A}"/>
              </a:ext>
            </a:extLst>
          </p:cNvPr>
          <p:cNvCxnSpPr>
            <a:cxnSpLocks/>
            <a:stCxn id="19" idx="2"/>
            <a:endCxn id="1028" idx="0"/>
          </p:cNvCxnSpPr>
          <p:nvPr/>
        </p:nvCxnSpPr>
        <p:spPr>
          <a:xfrm>
            <a:off x="3888760" y="3611496"/>
            <a:ext cx="1926" cy="85277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6E8D91D-094D-7D9B-D935-DF538C5B03E0}"/>
              </a:ext>
            </a:extLst>
          </p:cNvPr>
          <p:cNvSpPr txBox="1"/>
          <p:nvPr/>
        </p:nvSpPr>
        <p:spPr>
          <a:xfrm>
            <a:off x="5234856" y="1892045"/>
            <a:ext cx="22127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/>
              <a:t>Data structures, filtering and aggregation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E96D24-07F7-F4A7-CCAC-8ADCC804CC30}"/>
              </a:ext>
            </a:extLst>
          </p:cNvPr>
          <p:cNvCxnSpPr>
            <a:cxnSpLocks/>
            <a:stCxn id="23" idx="2"/>
            <a:endCxn id="2050" idx="0"/>
          </p:cNvCxnSpPr>
          <p:nvPr/>
        </p:nvCxnSpPr>
        <p:spPr>
          <a:xfrm>
            <a:off x="6433022" y="2824555"/>
            <a:ext cx="0" cy="117655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9008C71-2CE4-15CC-A25C-8A8143C04129}"/>
              </a:ext>
            </a:extLst>
          </p:cNvPr>
          <p:cNvSpPr txBox="1"/>
          <p:nvPr/>
        </p:nvSpPr>
        <p:spPr>
          <a:xfrm>
            <a:off x="7759951" y="4006947"/>
            <a:ext cx="38484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/>
              <a:t>Carry out initial analysis for trends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76A6213-390D-A9F8-50E0-FD40DCB279B0}"/>
              </a:ext>
            </a:extLst>
          </p:cNvPr>
          <p:cNvCxnSpPr>
            <a:cxnSpLocks/>
            <a:stCxn id="29" idx="0"/>
            <a:endCxn id="2056" idx="2"/>
          </p:cNvCxnSpPr>
          <p:nvPr/>
        </p:nvCxnSpPr>
        <p:spPr>
          <a:xfrm flipV="1">
            <a:off x="9684188" y="3563385"/>
            <a:ext cx="1" cy="44356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D4C6822-8C96-4F45-F9C6-D372EFB811D7}"/>
              </a:ext>
            </a:extLst>
          </p:cNvPr>
          <p:cNvSpPr txBox="1"/>
          <p:nvPr/>
        </p:nvSpPr>
        <p:spPr>
          <a:xfrm>
            <a:off x="7539598" y="6244927"/>
            <a:ext cx="4289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/>
              <a:t>Creating </a:t>
            </a:r>
            <a:r>
              <a:rPr lang="en-GB" sz="1800"/>
              <a:t>visualisations</a:t>
            </a:r>
            <a:r>
              <a:rPr lang="en-US"/>
              <a:t> to display data</a:t>
            </a:r>
            <a:endParaRPr lang="en-US" sz="180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6B3665B-1443-38E3-6CF8-22A20C67C7FE}"/>
              </a:ext>
            </a:extLst>
          </p:cNvPr>
          <p:cNvCxnSpPr>
            <a:cxnSpLocks/>
            <a:stCxn id="36" idx="0"/>
            <a:endCxn id="1030" idx="2"/>
          </p:cNvCxnSpPr>
          <p:nvPr/>
        </p:nvCxnSpPr>
        <p:spPr>
          <a:xfrm flipV="1">
            <a:off x="9684186" y="5939334"/>
            <a:ext cx="1" cy="30559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112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3" grpId="0"/>
      <p:bldP spid="29" grpId="0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91AD0-92A3-BE59-ED7A-4DC7F1D89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C2EED1D5-E370-1966-978E-933F7BBD6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35" y="4893984"/>
            <a:ext cx="5051621" cy="179345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FD91C89-3BB9-48EF-E5F8-8414C053B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264" y="849192"/>
            <a:ext cx="3271810" cy="210502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712037D-33A6-05F8-ED94-8FCD27E62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3354" y="1067287"/>
            <a:ext cx="2902838" cy="2733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C80805C-E0D1-28BB-9A59-7290DBB6E0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3462" y="914502"/>
            <a:ext cx="2594301" cy="3572118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B19CF005-6D1D-4215-DD06-FB2E097C14DA}"/>
              </a:ext>
            </a:extLst>
          </p:cNvPr>
          <p:cNvSpPr/>
          <p:nvPr/>
        </p:nvSpPr>
        <p:spPr>
          <a:xfrm>
            <a:off x="565150" y="70995"/>
            <a:ext cx="110617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0D1E17B-FBFC-813A-2EAD-8C07C48FFA0A}"/>
              </a:ext>
            </a:extLst>
          </p:cNvPr>
          <p:cNvSpPr/>
          <p:nvPr/>
        </p:nvSpPr>
        <p:spPr>
          <a:xfrm>
            <a:off x="552450" y="248578"/>
            <a:ext cx="11074400" cy="534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0" u="none" strike="noStrike" cap="all">
                <a:solidFill>
                  <a:schemeClr val="tx1"/>
                </a:solidFill>
                <a:effectLst/>
                <a:latin typeface="+mj-lt"/>
              </a:rPr>
              <a:t>What did we produce WITH these tools?</a:t>
            </a:r>
            <a:endParaRPr lang="en-US" sz="2800" i="0" u="none" strike="noStrike" cap="all"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3" name="Graphic 2" descr="Tools with solid fill">
            <a:extLst>
              <a:ext uri="{FF2B5EF4-FFF2-40B4-BE49-F238E27FC236}">
                <a16:creationId xmlns:a16="http://schemas.microsoft.com/office/drawing/2014/main" id="{6A6C535B-57DF-A43D-990D-9CEB62BC57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09794" y="291299"/>
            <a:ext cx="441325" cy="44132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54B72CA-136A-618D-FACB-DADFFC415D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6512" y="1025368"/>
            <a:ext cx="2574192" cy="354697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38929B6-099E-E519-E79C-01E73EA773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503" y="2396725"/>
            <a:ext cx="2057583" cy="326986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C07F984-9843-DEC6-7D62-9C21819E90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40476" y="1400497"/>
            <a:ext cx="2478371" cy="2448304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62CADF5-037D-0677-6F6F-2E2E41B4F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465" y="1881863"/>
            <a:ext cx="3635741" cy="24019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264CB8D-B336-34C9-3144-3E52BF5DD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2" y="4729350"/>
            <a:ext cx="4641130" cy="18612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FEF0A01-18FA-27E3-262F-0CCF85F5D5C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92943" y="4031658"/>
            <a:ext cx="4200225" cy="26580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5" name="Picture 8" descr="39 Years of Microsoft Excel Design History - 71 Images - Version Museum">
            <a:extLst>
              <a:ext uri="{FF2B5EF4-FFF2-40B4-BE49-F238E27FC236}">
                <a16:creationId xmlns:a16="http://schemas.microsoft.com/office/drawing/2014/main" id="{49AF4597-6317-5F8B-3D57-B0F786049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943" y="4040312"/>
            <a:ext cx="588689" cy="2158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Best Online Python Coding Classes for Kids &amp; Teens | Codingal">
            <a:extLst>
              <a:ext uri="{FF2B5EF4-FFF2-40B4-BE49-F238E27FC236}">
                <a16:creationId xmlns:a16="http://schemas.microsoft.com/office/drawing/2014/main" id="{7B4EB8CB-5026-FAF7-DB4B-3B2770E6CD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4" t="17016" r="11695" b="20680"/>
          <a:stretch/>
        </p:blipFill>
        <p:spPr bwMode="auto">
          <a:xfrm>
            <a:off x="6392179" y="3985023"/>
            <a:ext cx="590133" cy="2711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7" name="Picture 6" descr="Plotly - Wikipedia">
            <a:extLst>
              <a:ext uri="{FF2B5EF4-FFF2-40B4-BE49-F238E27FC236}">
                <a16:creationId xmlns:a16="http://schemas.microsoft.com/office/drawing/2014/main" id="{EEDDC115-0FD1-D540-31F1-CFCD25C80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159" y="1881863"/>
            <a:ext cx="590133" cy="1967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8" name="Picture 2" descr="pandas (software) - Wikipedia">
            <a:extLst>
              <a:ext uri="{FF2B5EF4-FFF2-40B4-BE49-F238E27FC236}">
                <a16:creationId xmlns:a16="http://schemas.microsoft.com/office/drawing/2014/main" id="{6B976101-976C-64B3-29A1-849AC08AB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125" y="1881863"/>
            <a:ext cx="599187" cy="2427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numpy · PyPI">
            <a:extLst>
              <a:ext uri="{FF2B5EF4-FFF2-40B4-BE49-F238E27FC236}">
                <a16:creationId xmlns:a16="http://schemas.microsoft.com/office/drawing/2014/main" id="{8E1ECF7A-8E75-DD53-5632-A072E169A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2" y="4729350"/>
            <a:ext cx="627649" cy="2810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" name="Picture 2" descr="pandas (software) - Wikipedia">
            <a:extLst>
              <a:ext uri="{FF2B5EF4-FFF2-40B4-BE49-F238E27FC236}">
                <a16:creationId xmlns:a16="http://schemas.microsoft.com/office/drawing/2014/main" id="{776D4412-C1A3-8E7C-232B-ECF67FA18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9" y="6332115"/>
            <a:ext cx="599187" cy="2427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Picture 6" descr="numpy · PyPI">
            <a:extLst>
              <a:ext uri="{FF2B5EF4-FFF2-40B4-BE49-F238E27FC236}">
                <a16:creationId xmlns:a16="http://schemas.microsoft.com/office/drawing/2014/main" id="{37D062F8-164A-C91C-A61C-9D498884F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344" y="1065492"/>
            <a:ext cx="627649" cy="2810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atplotlib - Python Library - Studyopedia">
            <a:extLst>
              <a:ext uri="{FF2B5EF4-FFF2-40B4-BE49-F238E27FC236}">
                <a16:creationId xmlns:a16="http://schemas.microsoft.com/office/drawing/2014/main" id="{BFF4227D-76F6-816C-4254-A74CBFFB20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5" t="31964" r="10914" b="30061"/>
          <a:stretch/>
        </p:blipFill>
        <p:spPr bwMode="auto">
          <a:xfrm>
            <a:off x="8627868" y="3585109"/>
            <a:ext cx="781000" cy="2158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4" descr="Best Online Python Coding Classes for Kids &amp; Teens | Codingal">
            <a:extLst>
              <a:ext uri="{FF2B5EF4-FFF2-40B4-BE49-F238E27FC236}">
                <a16:creationId xmlns:a16="http://schemas.microsoft.com/office/drawing/2014/main" id="{A5FF5C5E-4E83-40A0-95FD-E158F66D1E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4" t="17016" r="11695" b="20680"/>
          <a:stretch/>
        </p:blipFill>
        <p:spPr bwMode="auto">
          <a:xfrm>
            <a:off x="10946059" y="1075387"/>
            <a:ext cx="590133" cy="2711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77" name="Picture 4" descr="Best Online Python Coding Classes for Kids &amp; Teens | Codingal">
            <a:extLst>
              <a:ext uri="{FF2B5EF4-FFF2-40B4-BE49-F238E27FC236}">
                <a16:creationId xmlns:a16="http://schemas.microsoft.com/office/drawing/2014/main" id="{40177DDF-DD31-52EB-7F77-0598D69045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4" t="17016" r="11695" b="20680"/>
          <a:stretch/>
        </p:blipFill>
        <p:spPr bwMode="auto">
          <a:xfrm>
            <a:off x="738436" y="4739245"/>
            <a:ext cx="590133" cy="2711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819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F852F-F24B-6069-7842-542232742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ED16406-BD5C-FE2C-C253-B384BDC2BB11}"/>
              </a:ext>
            </a:extLst>
          </p:cNvPr>
          <p:cNvSpPr txBox="1"/>
          <p:nvPr/>
        </p:nvSpPr>
        <p:spPr>
          <a:xfrm>
            <a:off x="4235450" y="6428601"/>
            <a:ext cx="37211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200" dirty="0"/>
              <a:t>ANDREI | EMILY | </a:t>
            </a:r>
            <a:r>
              <a:rPr lang="en-GB" sz="1200" i="0" dirty="0">
                <a:effectLst/>
              </a:rPr>
              <a:t>AMRITPAL</a:t>
            </a:r>
            <a:r>
              <a:rPr lang="en-US" sz="1200" dirty="0"/>
              <a:t> | AJWAD | RYAN</a:t>
            </a:r>
          </a:p>
        </p:txBody>
      </p:sp>
      <p:pic>
        <p:nvPicPr>
          <p:cNvPr id="6" name="Graphic 5" descr="Question mark with solid fill">
            <a:extLst>
              <a:ext uri="{FF2B5EF4-FFF2-40B4-BE49-F238E27FC236}">
                <a16:creationId xmlns:a16="http://schemas.microsoft.com/office/drawing/2014/main" id="{ADE7CAD7-200E-2977-9EB9-19C01448A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252" y="2549679"/>
            <a:ext cx="1606390" cy="1606390"/>
          </a:xfrm>
          <a:prstGeom prst="rect">
            <a:avLst/>
          </a:prstGeom>
        </p:spPr>
      </p:pic>
      <p:pic>
        <p:nvPicPr>
          <p:cNvPr id="7" name="Graphic 6" descr="Meeting with solid fill">
            <a:extLst>
              <a:ext uri="{FF2B5EF4-FFF2-40B4-BE49-F238E27FC236}">
                <a16:creationId xmlns:a16="http://schemas.microsoft.com/office/drawing/2014/main" id="{AF791AD8-3053-7523-8263-5A27BA4AB5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4269" y="2645062"/>
            <a:ext cx="1415624" cy="1415624"/>
          </a:xfrm>
          <a:prstGeom prst="rect">
            <a:avLst/>
          </a:prstGeom>
        </p:spPr>
      </p:pic>
      <p:pic>
        <p:nvPicPr>
          <p:cNvPr id="8" name="Graphic 7" descr="Tools with solid fill">
            <a:extLst>
              <a:ext uri="{FF2B5EF4-FFF2-40B4-BE49-F238E27FC236}">
                <a16:creationId xmlns:a16="http://schemas.microsoft.com/office/drawing/2014/main" id="{2E09AB6F-2373-278F-7E56-AC6CF8092C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18520" y="2645062"/>
            <a:ext cx="1415625" cy="1415625"/>
          </a:xfrm>
          <a:prstGeom prst="rect">
            <a:avLst/>
          </a:prstGeom>
        </p:spPr>
      </p:pic>
      <p:pic>
        <p:nvPicPr>
          <p:cNvPr id="9" name="Graphic 8" descr="Reflection with solid fill">
            <a:extLst>
              <a:ext uri="{FF2B5EF4-FFF2-40B4-BE49-F238E27FC236}">
                <a16:creationId xmlns:a16="http://schemas.microsoft.com/office/drawing/2014/main" id="{650E503F-6AB5-AF0E-CB98-7E586DF4BC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02772" y="2645062"/>
            <a:ext cx="1415624" cy="14156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CD5A56-E012-5369-E4A5-2645A6C52262}"/>
              </a:ext>
            </a:extLst>
          </p:cNvPr>
          <p:cNvSpPr txBox="1"/>
          <p:nvPr/>
        </p:nvSpPr>
        <p:spPr>
          <a:xfrm>
            <a:off x="3038474" y="0"/>
            <a:ext cx="611505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>
                <a:solidFill>
                  <a:schemeClr val="accent4"/>
                </a:solidFill>
                <a:latin typeface="+mj-lt"/>
              </a:rPr>
              <a:t>GROUP A</a:t>
            </a:r>
            <a:br>
              <a:rPr lang="en-US" sz="4000">
                <a:solidFill>
                  <a:schemeClr val="accent4"/>
                </a:solidFill>
                <a:latin typeface="+mj-lt"/>
              </a:rPr>
            </a:br>
            <a:r>
              <a:rPr lang="en-US" sz="4000" b="0">
                <a:solidFill>
                  <a:schemeClr val="accent4"/>
                </a:solidFill>
                <a:latin typeface="+mj-lt"/>
              </a:rPr>
              <a:t>EDUCATION AND CRIME</a:t>
            </a:r>
            <a:endParaRPr lang="en-US" sz="400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6AEC76-F5A3-CB68-7479-43F7DF7B81EB}"/>
              </a:ext>
            </a:extLst>
          </p:cNvPr>
          <p:cNvSpPr txBox="1"/>
          <p:nvPr/>
        </p:nvSpPr>
        <p:spPr>
          <a:xfrm>
            <a:off x="9756160" y="4648363"/>
            <a:ext cx="2080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/>
              <a:t>Reflection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9F8B81-95C1-042F-7908-DDDF54A78050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10796587" y="3971403"/>
            <a:ext cx="0" cy="67696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363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15F57-0DFC-9B7B-231E-B3BFDA557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0ABE9245-0B2E-9CF5-8865-6F71D40EDDFE}"/>
              </a:ext>
            </a:extLst>
          </p:cNvPr>
          <p:cNvSpPr/>
          <p:nvPr/>
        </p:nvSpPr>
        <p:spPr>
          <a:xfrm>
            <a:off x="565150" y="243741"/>
            <a:ext cx="110617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3DF2530-695C-642A-4ABB-1FBD56242FC0}"/>
              </a:ext>
            </a:extLst>
          </p:cNvPr>
          <p:cNvSpPr/>
          <p:nvPr/>
        </p:nvSpPr>
        <p:spPr>
          <a:xfrm>
            <a:off x="565150" y="421323"/>
            <a:ext cx="11074400" cy="1209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i="0" u="none" strike="noStrike" cap="all">
                <a:solidFill>
                  <a:schemeClr val="tx1"/>
                </a:solidFill>
                <a:effectLst/>
                <a:latin typeface="+mj-lt"/>
              </a:rPr>
              <a:t>Reflection:</a:t>
            </a:r>
          </a:p>
          <a:p>
            <a:r>
              <a:rPr lang="en-US" sz="2000" cap="all">
                <a:solidFill>
                  <a:schemeClr val="tx1"/>
                </a:solidFill>
                <a:latin typeface="+mj-lt"/>
              </a:rPr>
              <a:t>What challenges did we face? What worked, what didn’t?</a:t>
            </a:r>
            <a:endParaRPr lang="en-US" sz="2000" b="0" i="0" u="none" strike="noStrike" cap="all"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2" name="Graphic 1" descr="Reflection with solid fill">
            <a:extLst>
              <a:ext uri="{FF2B5EF4-FFF2-40B4-BE49-F238E27FC236}">
                <a16:creationId xmlns:a16="http://schemas.microsoft.com/office/drawing/2014/main" id="{51F8A4E0-3DE4-7123-F747-1E911B9FC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63114" y="412831"/>
            <a:ext cx="1226658" cy="12266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BA5E83-8925-0E7A-6376-3E69961E1574}"/>
              </a:ext>
            </a:extLst>
          </p:cNvPr>
          <p:cNvSpPr txBox="1"/>
          <p:nvPr/>
        </p:nvSpPr>
        <p:spPr>
          <a:xfrm>
            <a:off x="4429125" y="1912362"/>
            <a:ext cx="3346450" cy="4508927"/>
          </a:xfrm>
          <a:prstGeom prst="rect">
            <a:avLst/>
          </a:prstGeom>
          <a:ln w="762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2400" b="1" u="sng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WHAT WORKED:</a:t>
            </a:r>
            <a:endParaRPr lang="en-US" sz="2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GB" sz="1100" b="1" u="sng" dirty="0">
              <a:ln w="22225">
                <a:solidFill>
                  <a:srgbClr val="F2494C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GB" sz="1800" b="1" dirty="0">
                <a:ln w="0"/>
                <a:solidFill>
                  <a:schemeClr val="tx1"/>
                </a:solidFill>
              </a:rPr>
              <a:t>We found reliable datasets from sources such as the Office of National Statistics</a:t>
            </a:r>
          </a:p>
          <a:p>
            <a:pPr marL="285750" indent="-285750">
              <a:buFont typeface="Arial"/>
              <a:buChar char="•"/>
            </a:pPr>
            <a:endParaRPr lang="en-GB" sz="1800" b="1" dirty="0">
              <a:ln w="0"/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GB" sz="1800" b="1" dirty="0">
                <a:ln w="0"/>
                <a:solidFill>
                  <a:schemeClr val="tx1"/>
                </a:solidFill>
              </a:rPr>
              <a:t>We found correlations between crime in London and other factors such as income</a:t>
            </a:r>
          </a:p>
          <a:p>
            <a:pPr marL="285750" indent="-285750">
              <a:buFont typeface="Arial"/>
              <a:buChar char="•"/>
            </a:pPr>
            <a:endParaRPr lang="en-GB" sz="1800" b="1" dirty="0">
              <a:ln w="0"/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GB" sz="1800" b="1" dirty="0">
                <a:ln w="0"/>
                <a:solidFill>
                  <a:schemeClr val="tx1"/>
                </a:solidFill>
              </a:rPr>
              <a:t>We created a dashboard and produced government initiatives to reduce crime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C165F9-CAA0-1B04-31BE-06902724B696}"/>
              </a:ext>
            </a:extLst>
          </p:cNvPr>
          <p:cNvSpPr txBox="1"/>
          <p:nvPr/>
        </p:nvSpPr>
        <p:spPr>
          <a:xfrm>
            <a:off x="565150" y="1997000"/>
            <a:ext cx="3346450" cy="3785652"/>
          </a:xfrm>
          <a:prstGeom prst="rect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2400" b="1" u="sng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CHALLENGES</a:t>
            </a:r>
            <a:r>
              <a:rPr lang="en-GB" sz="2400" b="1" u="sng"/>
              <a:t>:</a:t>
            </a:r>
            <a:endParaRPr lang="en-US" sz="2400"/>
          </a:p>
          <a:p>
            <a:endParaRPr lang="en-GB" b="1" u="sng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/>
              <a:t>Choosing a topic that is thorough enough for analysis to be conducted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/>
              <a:t>Finding a platform to collaborate on collectively</a:t>
            </a:r>
          </a:p>
          <a:p>
            <a:endParaRPr lang="en-GB" b="1" u="sng"/>
          </a:p>
          <a:p>
            <a:endParaRPr lang="en-GB" b="1" u="sng"/>
          </a:p>
          <a:p>
            <a:endParaRPr lang="en-GB" b="1" u="sng"/>
          </a:p>
          <a:p>
            <a:endParaRPr lang="en-GB" b="1" u="sng"/>
          </a:p>
          <a:p>
            <a:endParaRPr lang="en-GB" b="1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A12804-4945-1486-0878-DC6DE0E15F71}"/>
              </a:ext>
            </a:extLst>
          </p:cNvPr>
          <p:cNvSpPr txBox="1"/>
          <p:nvPr/>
        </p:nvSpPr>
        <p:spPr>
          <a:xfrm>
            <a:off x="8293100" y="1997000"/>
            <a:ext cx="3346450" cy="3785652"/>
          </a:xfrm>
          <a:prstGeom prst="rect">
            <a:avLst/>
          </a:prstGeom>
          <a:ln w="7620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2400" b="1" u="sng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WHAT DIDN’T:</a:t>
            </a:r>
            <a:endParaRPr lang="en-US" sz="24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1" dirty="0">
                <a:ln w="0"/>
                <a:solidFill>
                  <a:schemeClr val="tx1"/>
                </a:solidFill>
              </a:rPr>
              <a:t>We started making a dashboard on Grafana, but found it didn’t work because we couldn’t share.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n w="0"/>
                <a:solidFill>
                  <a:schemeClr val="tx1"/>
                </a:solidFill>
              </a:rPr>
              <a:t>Tried to make an HTML version of the dashboard, but Dash uses dynamic elements</a:t>
            </a:r>
            <a:endParaRPr lang="en-GB" b="1" dirty="0"/>
          </a:p>
          <a:p>
            <a:endParaRPr lang="en-GB" b="1" u="sng" dirty="0"/>
          </a:p>
          <a:p>
            <a:endParaRPr lang="en-GB" b="1" u="sng" dirty="0"/>
          </a:p>
        </p:txBody>
      </p:sp>
    </p:spTree>
    <p:extLst>
      <p:ext uri="{BB962C8B-B14F-4D97-AF65-F5344CB8AC3E}">
        <p14:creationId xmlns:p14="http://schemas.microsoft.com/office/powerpoint/2010/main" val="1065249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64B861-6024-48D7-A751-9C7ADB614CF2}">
  <ds:schemaRefs>
    <ds:schemaRef ds:uri="http://www.w3.org/XML/1998/namespace"/>
    <ds:schemaRef ds:uri="http://purl.org/dc/terms/"/>
    <ds:schemaRef ds:uri="71af3243-3dd4-4a8d-8c0d-dd76da1f02a5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230e9df3-be65-4c73-a93b-d1236ebd677e"/>
    <ds:schemaRef ds:uri="16c05727-aa75-4e4a-9b5f-8a80a1165891"/>
    <ds:schemaRef ds:uri="http://schemas.microsoft.com/sharepoint/v3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799972D5-0616-492C-93CD-BB1ADFB6778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A40DCE3-AF01-4621-BF36-CCA1D1699250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TM16411248</Template>
  <TotalTime>0</TotalTime>
  <Words>429</Words>
  <Application>Microsoft Macintosh PowerPoint</Application>
  <PresentationFormat>Widescreen</PresentationFormat>
  <Paragraphs>85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Avenir Next LT Pro Light</vt:lpstr>
      <vt:lpstr>Calibri</vt:lpstr>
      <vt:lpstr>Posterama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Ryan Lai</dc:creator>
  <cp:lastModifiedBy>Emily Louise Wright</cp:lastModifiedBy>
  <cp:revision>2</cp:revision>
  <dcterms:created xsi:type="dcterms:W3CDTF">2023-07-19T13:10:00Z</dcterms:created>
  <dcterms:modified xsi:type="dcterms:W3CDTF">2024-12-05T14:15:02Z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